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2" r:id="rId4"/>
    <p:sldId id="302" r:id="rId5"/>
    <p:sldId id="268" r:id="rId6"/>
    <p:sldId id="269" r:id="rId7"/>
    <p:sldId id="270" r:id="rId8"/>
    <p:sldId id="280" r:id="rId9"/>
    <p:sldId id="281" r:id="rId10"/>
    <p:sldId id="278" r:id="rId11"/>
    <p:sldId id="284" r:id="rId12"/>
    <p:sldId id="285" r:id="rId13"/>
    <p:sldId id="286" r:id="rId14"/>
    <p:sldId id="299" r:id="rId15"/>
    <p:sldId id="300" r:id="rId16"/>
    <p:sldId id="301" r:id="rId17"/>
    <p:sldId id="303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744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8830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8112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1839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8639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3864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111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7780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8649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0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6979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5347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80314-BA95-4817-9464-43E6A9776915}" type="datetimeFigureOut">
              <a:rPr lang="en-IN" smtClean="0"/>
              <a:pPr/>
              <a:t>03-04-2021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A03E-D4BA-4D44-9F99-6E2DE9FA719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1464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8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656" y="2614486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 Practice Questions &amp; Solutions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24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07" y="1"/>
            <a:ext cx="10515600" cy="6911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4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6360"/>
          <a:stretch>
            <a:fillRect/>
          </a:stretch>
        </p:blipFill>
        <p:spPr bwMode="auto">
          <a:xfrm rot="-60000">
            <a:off x="2746313" y="586794"/>
            <a:ext cx="6611156" cy="268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3924"/>
          <a:stretch>
            <a:fillRect/>
          </a:stretch>
        </p:blipFill>
        <p:spPr bwMode="auto">
          <a:xfrm>
            <a:off x="2888832" y="3207476"/>
            <a:ext cx="6611156" cy="345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A DUTY _DSP 2020\5.17_partA_IMG20200311105341.jpg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0156"/>
          <a:stretch/>
        </p:blipFill>
        <p:spPr bwMode="auto">
          <a:xfrm>
            <a:off x="2794022" y="334914"/>
            <a:ext cx="7467597" cy="39528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TA DUTY _DSP 2020\5.17_partA_IMG20200311105341.jpg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3253" b="31353"/>
          <a:stretch/>
        </p:blipFill>
        <p:spPr bwMode="auto">
          <a:xfrm>
            <a:off x="2794022" y="4287790"/>
            <a:ext cx="7467597" cy="25194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60800" y="-228600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Solution 1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5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75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TA DUTY _DSP 2020\5.17_partA_IMG20200311105341.jpg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8333"/>
          <a:stretch/>
        </p:blipFill>
        <p:spPr bwMode="auto">
          <a:xfrm>
            <a:off x="3031745" y="0"/>
            <a:ext cx="6959600" cy="24496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TA DUTY _DSP 2020\5.17_partB_IMG202003111053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21" y="2414353"/>
            <a:ext cx="6959600" cy="426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9268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5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80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A DUTY _DSP 2020\5.18_IMG2020031110535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823"/>
          <a:stretch/>
        </p:blipFill>
        <p:spPr bwMode="auto">
          <a:xfrm>
            <a:off x="1955800" y="1016000"/>
            <a:ext cx="8695267" cy="449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Solution 6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71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7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" y="691117"/>
            <a:ext cx="7582765" cy="392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42514" y="1111827"/>
            <a:ext cx="5361166" cy="5060373"/>
            <a:chOff x="6842514" y="1111827"/>
            <a:chExt cx="5361166" cy="5060373"/>
          </a:xfrm>
        </p:grpSpPr>
        <p:grpSp>
          <p:nvGrpSpPr>
            <p:cNvPr id="3" name="Group 2"/>
            <p:cNvGrpSpPr/>
            <p:nvPr/>
          </p:nvGrpSpPr>
          <p:grpSpPr>
            <a:xfrm>
              <a:off x="6842515" y="1301537"/>
              <a:ext cx="5361165" cy="4510475"/>
              <a:chOff x="6842515" y="1301537"/>
              <a:chExt cx="5361165" cy="4510475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7715" y="1301537"/>
                <a:ext cx="4329937" cy="20027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7795" r="16662"/>
              <a:stretch/>
            </p:blipFill>
            <p:spPr bwMode="auto">
              <a:xfrm>
                <a:off x="6842515" y="3422104"/>
                <a:ext cx="5361165" cy="2389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6842514" y="1111827"/>
              <a:ext cx="5273285" cy="50603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197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7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1" y="682969"/>
            <a:ext cx="9510280" cy="604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066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7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3" y="882361"/>
            <a:ext cx="9173534" cy="5528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763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11557"/>
            <a:ext cx="10515600" cy="91503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Solution 8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The transfer function of the given difference equation can be written as: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The direct form I structure is given as: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0000"/>
          </a:blip>
          <a:srcRect/>
          <a:stretch>
            <a:fillRect/>
          </a:stretch>
        </p:blipFill>
        <p:spPr bwMode="auto">
          <a:xfrm>
            <a:off x="2072640" y="3096768"/>
            <a:ext cx="7587691" cy="329184"/>
          </a:xfrm>
          <a:prstGeom prst="rect">
            <a:avLst/>
          </a:prstGeom>
          <a:noFill/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0000"/>
          </a:blip>
          <a:srcRect/>
          <a:stretch>
            <a:fillRect/>
          </a:stretch>
        </p:blipFill>
        <p:spPr bwMode="auto">
          <a:xfrm>
            <a:off x="3328416" y="3901440"/>
            <a:ext cx="5059680" cy="691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2397" y="744683"/>
            <a:ext cx="7061613" cy="491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05726" y="5818909"/>
            <a:ext cx="484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Form I realization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b="905"/>
          <a:stretch>
            <a:fillRect/>
          </a:stretch>
        </p:blipFill>
        <p:spPr bwMode="auto">
          <a:xfrm>
            <a:off x="2117298" y="841819"/>
            <a:ext cx="7924984" cy="448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53392" y="5540992"/>
            <a:ext cx="420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Form II realization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1197"/>
                <a:ext cx="10147479" cy="4618619"/>
              </a:xfrm>
            </p:spPr>
            <p:txBody>
              <a:bodyPr>
                <a:normAutofit/>
              </a:bodyPr>
              <a:lstStyle/>
              <a:p>
                <a:pPr marL="0" indent="0" fontAlgn="base">
                  <a:lnSpc>
                    <a:spcPct val="150000"/>
                  </a:lnSpc>
                  <a:buNone/>
                </a:pPr>
                <a:endPara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Determine the order and poles of the </a:t>
                </a:r>
                <a:r>
                  <a:rPr lang="en-IN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lowpass</a:t>
                </a: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Butterworth filter that has a 3 dB attenuation at 500 Hz and an attenuation of 40 dB at 1000 Hz.</a:t>
                </a: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(10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0.1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 smtClean="0">
                                        <a:latin typeface="Cambria Math"/>
                                        <a:ea typeface="Cambria Math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8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 −1)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(1/2</m:t>
                            </m:r>
                            <m:r>
                              <a:rPr lang="en-US" sz="18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(10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0.1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/>
                                        <a:ea typeface="Cambria Math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  <m:t> −1)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  <m:t>(1/2</m:t>
                            </m:r>
                            <m: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1800" i="1">
                                <a:latin typeface="Cambria Math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IN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 third order Butterworth digital filter using impulse invariant technique. Assume sampling period T=1sec. Third order transfer function of Butterworth filter is given as, </a:t>
                </a: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endParaRPr lang="en-IN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endParaRPr lang="en-I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fontAlgn="base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bilinear transformation to 		          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	</a:t>
                </a:r>
                <a:endParaRPr lang="en-I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1197"/>
                <a:ext cx="10147479" cy="4618619"/>
              </a:xfrm>
              <a:blipFill rotWithShape="1">
                <a:blip r:embed="rId3" cstate="print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185518448"/>
              </p:ext>
            </p:extLst>
          </p:nvPr>
        </p:nvGraphicFramePr>
        <p:xfrm>
          <a:off x="4403725" y="3946525"/>
          <a:ext cx="2316163" cy="641350"/>
        </p:xfrm>
        <a:graphic>
          <a:graphicData uri="http://schemas.openxmlformats.org/presentationml/2006/ole">
            <p:oleObj spid="_x0000_s6226" name="Equation" r:id="rId4" imgW="1511300" imgH="419100" progId="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36781185"/>
              </p:ext>
            </p:extLst>
          </p:nvPr>
        </p:nvGraphicFramePr>
        <p:xfrm>
          <a:off x="4308475" y="4894263"/>
          <a:ext cx="1720850" cy="568325"/>
        </p:xfrm>
        <a:graphic>
          <a:graphicData uri="http://schemas.openxmlformats.org/presentationml/2006/ole">
            <p:oleObj spid="_x0000_s6227" name="Equation" r:id="rId5" imgW="1270000" imgH="419100" progId="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73382160"/>
              </p:ext>
            </p:extLst>
          </p:nvPr>
        </p:nvGraphicFramePr>
        <p:xfrm>
          <a:off x="6694488" y="4978400"/>
          <a:ext cx="914400" cy="298450"/>
        </p:xfrm>
        <a:graphic>
          <a:graphicData uri="http://schemas.openxmlformats.org/presentationml/2006/ole">
            <p:oleObj spid="_x0000_s6228" name="Equation" r:id="rId6" imgW="545626" imgH="177646" progId="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42516785"/>
              </p:ext>
            </p:extLst>
          </p:nvPr>
        </p:nvGraphicFramePr>
        <p:xfrm>
          <a:off x="8520113" y="4946650"/>
          <a:ext cx="615950" cy="341313"/>
        </p:xfrm>
        <a:graphic>
          <a:graphicData uri="http://schemas.openxmlformats.org/presentationml/2006/ole">
            <p:oleObj spid="_x0000_s6229" name="Equation" r:id="rId7" imgW="368140" imgH="203112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3053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Using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bilinear transform, design a HPF, monotonic in passband with cutoff frequency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1000 </m:t>
                    </m:r>
                    <m:r>
                      <a:rPr lang="en-US" sz="2000" i="1" dirty="0">
                        <a:latin typeface="Cambria Math"/>
                      </a:rPr>
                      <m:t>𝐻𝑧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down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10 </m:t>
                    </m:r>
                    <m:r>
                      <a:rPr lang="en-US" sz="2000" i="1" dirty="0">
                        <a:latin typeface="Cambria Math"/>
                      </a:rPr>
                      <m:t>𝑑𝐵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350 </m:t>
                    </m:r>
                    <m:r>
                      <a:rPr lang="en-US" sz="2000" i="1" dirty="0">
                        <a:latin typeface="Cambria Math"/>
                      </a:rPr>
                      <m:t>𝐻𝑧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𝐹𝑠</m:t>
                    </m:r>
                    <m:r>
                      <a:rPr lang="en-US" sz="2000" i="1" dirty="0">
                        <a:latin typeface="Cambria Math"/>
                      </a:rPr>
                      <m:t> = 5000 </m:t>
                    </m:r>
                    <m:r>
                      <a:rPr lang="en-US" sz="2000" i="1" dirty="0">
                        <a:latin typeface="Cambria Math"/>
                      </a:rPr>
                      <m:t>𝐻𝑧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 algn="just">
                  <a:buFont typeface="+mj-lt"/>
                  <a:buAutoNum type="arabicPeriod" startAt="9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Determine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000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>
                        <a:latin typeface="Cambria Math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000" i="1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results when the bilinear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is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 + 4.525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 + 0.692 </m:t>
                        </m:r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 + 0.504</m:t>
                        </m:r>
                      </m:den>
                    </m:f>
                    <m:r>
                      <a:rPr lang="en-US" sz="2000" i="1">
                        <a:latin typeface="Cambria Math"/>
                        <a:cs typeface="Times New Roman" panose="02020603050405020304" pitchFamily="18" charset="0"/>
                      </a:rPr>
                      <m:t> .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 algn="just">
                  <a:buFont typeface="+mj-lt"/>
                  <a:buAutoNum type="arabicPeriod" startAt="9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7338" indent="-287338">
                  <a:lnSpc>
                    <a:spcPct val="150000"/>
                  </a:lnSpc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Convert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single pole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lowpass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 with system function   </a:t>
                </a:r>
              </a:p>
              <a:p>
                <a:pPr marL="287338" indent="-287338">
                  <a:lnSpc>
                    <a:spcPct val="15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bandpass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3dB bandwidth of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lowpass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9"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638" t="-140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23171782"/>
              </p:ext>
            </p:extLst>
          </p:nvPr>
        </p:nvGraphicFramePr>
        <p:xfrm>
          <a:off x="7196138" y="4108450"/>
          <a:ext cx="2155825" cy="700088"/>
        </p:xfrm>
        <a:graphic>
          <a:graphicData uri="http://schemas.openxmlformats.org/presentationml/2006/ole">
            <p:oleObj spid="_x0000_s3096" name="Equation" r:id="rId4" imgW="2730500" imgH="889000" progId="">
              <p:embed/>
            </p:oleObj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05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473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8. Determine the Direct Form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 and Direct Form II (Canonic)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structure of the IIR Filter described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by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following difference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equation: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0000"/>
          </a:blip>
          <a:srcRect/>
          <a:stretch>
            <a:fillRect/>
          </a:stretch>
        </p:blipFill>
        <p:spPr bwMode="auto">
          <a:xfrm>
            <a:off x="2157985" y="2962656"/>
            <a:ext cx="7595616" cy="3171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233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20" y="977357"/>
            <a:ext cx="86296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32" y="1828800"/>
            <a:ext cx="8277225" cy="483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688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233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67099" y="990600"/>
            <a:ext cx="6034155" cy="5579226"/>
            <a:chOff x="3467099" y="990600"/>
            <a:chExt cx="6034155" cy="557922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099" y="990600"/>
              <a:ext cx="6015103" cy="5579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3467099" y="2106460"/>
              <a:ext cx="4123674" cy="1980640"/>
              <a:chOff x="3467099" y="2106460"/>
              <a:chExt cx="4123674" cy="198064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467099" y="2106460"/>
                <a:ext cx="2457712" cy="613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19499" y="3473325"/>
                <a:ext cx="3971274" cy="613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29980" y="5291686"/>
              <a:ext cx="3971274" cy="613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0487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233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52725" y="1122252"/>
            <a:ext cx="6686550" cy="5314951"/>
            <a:chOff x="2752725" y="1122252"/>
            <a:chExt cx="6686550" cy="531495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725" y="1122253"/>
              <a:ext cx="6686550" cy="531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273457" y="1122252"/>
              <a:ext cx="1590805" cy="306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484323" y="2627463"/>
              <a:ext cx="2265123" cy="306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4094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Solution 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427767" y="2693581"/>
            <a:ext cx="6603659" cy="346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8886" y="814571"/>
            <a:ext cx="4722017" cy="160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2507" y="1"/>
            <a:ext cx="10515600" cy="69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Solution 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5478" y="790354"/>
            <a:ext cx="6821141" cy="527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89</Words>
  <Application>Microsoft Office PowerPoint</Application>
  <PresentationFormat>Custom</PresentationFormat>
  <Paragraphs>33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Slide 1</vt:lpstr>
      <vt:lpstr>Questions</vt:lpstr>
      <vt:lpstr>Questions</vt:lpstr>
      <vt:lpstr>Questions</vt:lpstr>
      <vt:lpstr>Solution1</vt:lpstr>
      <vt:lpstr>Solution2</vt:lpstr>
      <vt:lpstr>Solution2</vt:lpstr>
      <vt:lpstr>Slide 8</vt:lpstr>
      <vt:lpstr>Slide 9</vt:lpstr>
      <vt:lpstr>Solution 4</vt:lpstr>
      <vt:lpstr>Solution 1</vt:lpstr>
      <vt:lpstr>Slide 12</vt:lpstr>
      <vt:lpstr>Slide 13</vt:lpstr>
      <vt:lpstr>Slide 14</vt:lpstr>
      <vt:lpstr>Slide 15</vt:lpstr>
      <vt:lpstr>Slide 16</vt:lpstr>
      <vt:lpstr>Solution 8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Tutorial-1</dc:title>
  <dc:creator>Navya Lanka</dc:creator>
  <cp:lastModifiedBy>PREMJEET</cp:lastModifiedBy>
  <cp:revision>113</cp:revision>
  <dcterms:created xsi:type="dcterms:W3CDTF">2020-01-13T17:09:34Z</dcterms:created>
  <dcterms:modified xsi:type="dcterms:W3CDTF">2021-04-03T06:47:44Z</dcterms:modified>
</cp:coreProperties>
</file>